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8288000" cy="10287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C76A02A-440F-4FEA-92E7-DF6194F4A76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9A2BC8C-5F69-4C74-82B4-5782785CE2A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B20CFFC-5F36-43D3-A2B2-CA3E7023818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C43DD1B-1EFE-42ED-A828-08FB3805D4A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9B0C348-6F18-4C4C-A81E-1F45832891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23A223D-7468-45BB-A543-4E435E65774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A9E58E1-51EA-4A21-9964-586A3AE5806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D5D54B0-A531-4363-B46D-AAC7D5218FE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76CB374-8D2D-40B6-9B85-D44C51E3E11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525E8F8-166E-4C5C-800F-BC1CACC571E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5402D6F-79C5-47B5-BC09-C77A8627625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D523863-F597-4876-BC6E-1D1C58FB5AE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&lt;data/hora&gt;</a:t>
            </a:r>
            <a:endParaRPr b="0" lang="pt-BR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19A0AAF-4A04-4287-BE6E-A5D2FF2491DF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Clique para editar o formato do texto do título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Clique para editar o formato do texto da estrutura de tópicos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2.º nível da estrutura de tópicos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3.º nível da estrutura de tópicos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4.º nível da estrutura de tópicos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5.º nível da estrutura de tópicos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6.º nível da estrutura de tópicos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7.º nível da estrutura de tópicos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3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2"/>
          <p:cNvGrpSpPr/>
          <p:nvPr/>
        </p:nvGrpSpPr>
        <p:grpSpPr>
          <a:xfrm>
            <a:off x="8726040" y="1028880"/>
            <a:ext cx="9220320" cy="8228880"/>
            <a:chOff x="8726040" y="1028880"/>
            <a:chExt cx="9220320" cy="8228880"/>
          </a:xfrm>
        </p:grpSpPr>
        <p:grpSp>
          <p:nvGrpSpPr>
            <p:cNvPr id="42" name="Group 3"/>
            <p:cNvGrpSpPr/>
            <p:nvPr/>
          </p:nvGrpSpPr>
          <p:grpSpPr>
            <a:xfrm>
              <a:off x="8726040" y="1028880"/>
              <a:ext cx="6582960" cy="6612480"/>
              <a:chOff x="8726040" y="1028880"/>
              <a:chExt cx="6582960" cy="6612480"/>
            </a:xfrm>
          </p:grpSpPr>
          <p:sp>
            <p:nvSpPr>
              <p:cNvPr id="43" name="Freeform 4"/>
              <p:cNvSpPr/>
              <p:nvPr/>
            </p:nvSpPr>
            <p:spPr>
              <a:xfrm>
                <a:off x="8726040" y="1028880"/>
                <a:ext cx="6582960" cy="661248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364150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4" name="Freeform 5"/>
            <p:cNvSpPr/>
            <p:nvPr/>
          </p:nvSpPr>
          <p:spPr>
            <a:xfrm>
              <a:off x="11914200" y="7164360"/>
              <a:ext cx="6032160" cy="2093400"/>
            </a:xfrm>
            <a:custGeom>
              <a:avLst/>
              <a:gdLst/>
              <a:ahLst/>
              <a:rect l="l" t="t" r="r" b="b"/>
              <a:pathLst>
                <a:path w="8043389" h="2791726">
                  <a:moveTo>
                    <a:pt x="0" y="0"/>
                  </a:moveTo>
                  <a:lnTo>
                    <a:pt x="8043389" y="0"/>
                  </a:lnTo>
                  <a:lnTo>
                    <a:pt x="8043389" y="2791726"/>
                  </a:lnTo>
                  <a:lnTo>
                    <a:pt x="0" y="2791726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>
                <a:alphaModFix amt="51000"/>
              </a:blip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Freeform 6"/>
            <p:cNvSpPr/>
            <p:nvPr/>
          </p:nvSpPr>
          <p:spPr>
            <a:xfrm flipH="1">
              <a:off x="9380520" y="1497240"/>
              <a:ext cx="7274160" cy="7518240"/>
            </a:xfrm>
            <a:custGeom>
              <a:avLst/>
              <a:gdLst/>
              <a:ahLst/>
              <a:rect l="l" t="t" r="r" b="b"/>
              <a:pathLst>
                <a:path w="9699122" h="10024933">
                  <a:moveTo>
                    <a:pt x="9699123" y="0"/>
                  </a:moveTo>
                  <a:lnTo>
                    <a:pt x="0" y="0"/>
                  </a:lnTo>
                  <a:lnTo>
                    <a:pt x="0" y="10024932"/>
                  </a:lnTo>
                  <a:lnTo>
                    <a:pt x="9699123" y="10024932"/>
                  </a:lnTo>
                  <a:lnTo>
                    <a:pt x="9699123" y="0"/>
                  </a:lnTo>
                  <a:close/>
                </a:path>
              </a:pathLst>
            </a:cu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46" name="Group 7"/>
          <p:cNvGrpSpPr/>
          <p:nvPr/>
        </p:nvGrpSpPr>
        <p:grpSpPr>
          <a:xfrm>
            <a:off x="6011280" y="8494560"/>
            <a:ext cx="145800" cy="217440"/>
            <a:chOff x="6011280" y="8494560"/>
            <a:chExt cx="145800" cy="217440"/>
          </a:xfrm>
        </p:grpSpPr>
        <p:sp>
          <p:nvSpPr>
            <p:cNvPr id="47" name="Freeform 8"/>
            <p:cNvSpPr/>
            <p:nvPr/>
          </p:nvSpPr>
          <p:spPr>
            <a:xfrm rot="16200000">
              <a:off x="5975280" y="8530200"/>
              <a:ext cx="217440" cy="145800"/>
            </a:xfrm>
            <a:custGeom>
              <a:avLst/>
              <a:gdLst/>
              <a:ah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f2f3f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8" name="TextBox 9"/>
          <p:cNvSpPr/>
          <p:nvPr/>
        </p:nvSpPr>
        <p:spPr>
          <a:xfrm>
            <a:off x="597600" y="8664480"/>
            <a:ext cx="4112640" cy="13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455"/>
              </a:lnSpc>
              <a:buNone/>
            </a:pPr>
            <a:r>
              <a:rPr b="0" lang="en-US" sz="2470" spc="-1" strike="noStrike">
                <a:solidFill>
                  <a:srgbClr val="0e2c4b"/>
                </a:solidFill>
                <a:latin typeface="Muli"/>
              </a:rPr>
              <a:t>Como a tecnologia pode melhorar o dia a dia da faculdade</a:t>
            </a:r>
            <a:endParaRPr b="0" lang="pt-BR" sz="2470" spc="-1" strike="noStrike">
              <a:latin typeface="Arial"/>
            </a:endParaRPr>
          </a:p>
        </p:txBody>
      </p:sp>
      <p:grpSp>
        <p:nvGrpSpPr>
          <p:cNvPr id="49" name="Group 10"/>
          <p:cNvGrpSpPr/>
          <p:nvPr/>
        </p:nvGrpSpPr>
        <p:grpSpPr>
          <a:xfrm>
            <a:off x="1028880" y="992880"/>
            <a:ext cx="6337080" cy="3412440"/>
            <a:chOff x="1028880" y="992880"/>
            <a:chExt cx="6337080" cy="3412440"/>
          </a:xfrm>
        </p:grpSpPr>
        <p:sp>
          <p:nvSpPr>
            <p:cNvPr id="50" name="TextBox 11"/>
            <p:cNvSpPr/>
            <p:nvPr/>
          </p:nvSpPr>
          <p:spPr>
            <a:xfrm>
              <a:off x="1028880" y="2021040"/>
              <a:ext cx="6337080" cy="2384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ts val="9388"/>
                </a:lnSpc>
                <a:buNone/>
              </a:pPr>
              <a:r>
                <a:rPr b="0" lang="en-US" sz="7819" spc="-1" strike="noStrike">
                  <a:solidFill>
                    <a:srgbClr val="0e2c4b"/>
                  </a:solidFill>
                  <a:latin typeface="Muli Ultra-Bold"/>
                </a:rPr>
                <a:t>Biblioteca</a:t>
              </a:r>
              <a:endParaRPr b="0" lang="pt-BR" sz="7819" spc="-1" strike="noStrike">
                <a:latin typeface="Arial"/>
              </a:endParaRPr>
            </a:p>
            <a:p>
              <a:pPr>
                <a:lnSpc>
                  <a:spcPts val="9388"/>
                </a:lnSpc>
                <a:buNone/>
              </a:pPr>
              <a:r>
                <a:rPr b="0" lang="en-US" sz="7819" spc="-1" strike="noStrike">
                  <a:solidFill>
                    <a:srgbClr val="0e2c4b"/>
                  </a:solidFill>
                  <a:latin typeface="Muli Ultra-Bold"/>
                </a:rPr>
                <a:t>UniAlfa</a:t>
              </a:r>
              <a:endParaRPr b="0" lang="pt-BR" sz="7819" spc="-1" strike="noStrike">
                <a:latin typeface="Arial"/>
              </a:endParaRPr>
            </a:p>
          </p:txBody>
        </p:sp>
        <p:sp>
          <p:nvSpPr>
            <p:cNvPr id="51" name="TextBox 12"/>
            <p:cNvSpPr/>
            <p:nvPr/>
          </p:nvSpPr>
          <p:spPr>
            <a:xfrm>
              <a:off x="1028880" y="992880"/>
              <a:ext cx="5013000" cy="568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ts val="4479"/>
                </a:lnSpc>
                <a:buNone/>
              </a:pPr>
              <a:r>
                <a:rPr b="0" lang="en-US" sz="3200" spc="-1" strike="noStrike">
                  <a:solidFill>
                    <a:srgbClr val="0e2c4b"/>
                  </a:solidFill>
                  <a:latin typeface="Muli"/>
                </a:rPr>
                <a:t>Hackatoun 3° período</a:t>
              </a:r>
              <a:endParaRPr b="0" lang="pt-BR" sz="32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3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2"/>
          <p:cNvGrpSpPr/>
          <p:nvPr/>
        </p:nvGrpSpPr>
        <p:grpSpPr>
          <a:xfrm>
            <a:off x="8449920" y="236520"/>
            <a:ext cx="9523800" cy="9813600"/>
            <a:chOff x="8449920" y="236520"/>
            <a:chExt cx="9523800" cy="9813600"/>
          </a:xfrm>
        </p:grpSpPr>
        <p:sp>
          <p:nvSpPr>
            <p:cNvPr id="53" name="Freeform 3"/>
            <p:cNvSpPr/>
            <p:nvPr/>
          </p:nvSpPr>
          <p:spPr>
            <a:xfrm>
              <a:off x="8449920" y="236520"/>
              <a:ext cx="9523800" cy="9813600"/>
            </a:xfrm>
            <a:custGeom>
              <a:avLst/>
              <a:gdLst/>
              <a:ahLst/>
              <a:rect l="l" t="t" r="r" b="b"/>
              <a:pathLst>
                <a:path w="7619404" h="7851218">
                  <a:moveTo>
                    <a:pt x="7494944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494944" y="0"/>
                  </a:lnTo>
                  <a:cubicBezTo>
                    <a:pt x="7563524" y="0"/>
                    <a:pt x="7619404" y="55880"/>
                    <a:pt x="7619404" y="124460"/>
                  </a:cubicBezTo>
                  <a:lnTo>
                    <a:pt x="7619404" y="7726759"/>
                  </a:lnTo>
                  <a:cubicBezTo>
                    <a:pt x="7619404" y="7795339"/>
                    <a:pt x="7563524" y="7851218"/>
                    <a:pt x="7494944" y="785121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4" name="Group 4"/>
          <p:cNvGrpSpPr/>
          <p:nvPr/>
        </p:nvGrpSpPr>
        <p:grpSpPr>
          <a:xfrm>
            <a:off x="9530280" y="482040"/>
            <a:ext cx="7363080" cy="7363080"/>
            <a:chOff x="9530280" y="482040"/>
            <a:chExt cx="7363080" cy="7363080"/>
          </a:xfrm>
        </p:grpSpPr>
        <p:sp>
          <p:nvSpPr>
            <p:cNvPr id="55" name="Freeform 5"/>
            <p:cNvSpPr/>
            <p:nvPr/>
          </p:nvSpPr>
          <p:spPr>
            <a:xfrm>
              <a:off x="9530280" y="482040"/>
              <a:ext cx="7363080" cy="7363080"/>
            </a:xfrm>
            <a:custGeom>
              <a:avLst/>
              <a:gdLst/>
              <a:ah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6" name="Freeform 6"/>
          <p:cNvSpPr/>
          <p:nvPr/>
        </p:nvSpPr>
        <p:spPr>
          <a:xfrm>
            <a:off x="10586160" y="8804160"/>
            <a:ext cx="5251320" cy="907920"/>
          </a:xfrm>
          <a:custGeom>
            <a:avLst/>
            <a:gdLst/>
            <a:ahLst/>
            <a:rect l="l" t="t" r="r" b="b"/>
            <a:pathLst>
              <a:path w="5251724" h="908442">
                <a:moveTo>
                  <a:pt x="0" y="0"/>
                </a:moveTo>
                <a:lnTo>
                  <a:pt x="5251724" y="0"/>
                </a:lnTo>
                <a:lnTo>
                  <a:pt x="5251724" y="908442"/>
                </a:lnTo>
                <a:lnTo>
                  <a:pt x="0" y="90844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TextBox 7"/>
          <p:cNvSpPr/>
          <p:nvPr/>
        </p:nvSpPr>
        <p:spPr>
          <a:xfrm>
            <a:off x="1258560" y="1143000"/>
            <a:ext cx="6555240" cy="16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318"/>
              </a:lnSpc>
              <a:buNone/>
            </a:pPr>
            <a:r>
              <a:rPr b="0" lang="en-US" sz="6320" spc="-1" strike="noStrike">
                <a:solidFill>
                  <a:srgbClr val="0e2c4b"/>
                </a:solidFill>
                <a:latin typeface="Muli Ultra-Bold"/>
              </a:rPr>
              <a:t>Técnicas de criatividade</a:t>
            </a:r>
            <a:endParaRPr b="0" lang="pt-BR" sz="6320" spc="-1" strike="noStrike">
              <a:latin typeface="Arial"/>
            </a:endParaRPr>
          </a:p>
        </p:txBody>
      </p:sp>
      <p:grpSp>
        <p:nvGrpSpPr>
          <p:cNvPr id="58" name="Group 8"/>
          <p:cNvGrpSpPr/>
          <p:nvPr/>
        </p:nvGrpSpPr>
        <p:grpSpPr>
          <a:xfrm>
            <a:off x="-1557000" y="2780280"/>
            <a:ext cx="10442880" cy="2153880"/>
            <a:chOff x="-1557000" y="2780280"/>
            <a:chExt cx="10442880" cy="2153880"/>
          </a:xfrm>
        </p:grpSpPr>
        <p:sp>
          <p:nvSpPr>
            <p:cNvPr id="59" name="TextBox 9"/>
            <p:cNvSpPr/>
            <p:nvPr/>
          </p:nvSpPr>
          <p:spPr>
            <a:xfrm>
              <a:off x="-1557000" y="2780280"/>
              <a:ext cx="10442880" cy="1238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TextBox 10"/>
            <p:cNvSpPr/>
            <p:nvPr/>
          </p:nvSpPr>
          <p:spPr>
            <a:xfrm>
              <a:off x="-1150200" y="4250160"/>
              <a:ext cx="9629280" cy="684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5389"/>
                </a:lnSpc>
                <a:buNone/>
              </a:pPr>
              <a:r>
                <a:rPr b="0" lang="en-US" sz="4490" spc="897" strike="noStrike">
                  <a:solidFill>
                    <a:srgbClr val="000000"/>
                  </a:solidFill>
                  <a:latin typeface="Glacial Indifference"/>
                </a:rPr>
                <a:t>braistorming</a:t>
              </a:r>
              <a:endParaRPr b="0" lang="pt-BR" sz="4490" spc="-1" strike="noStrike">
                <a:latin typeface="Arial"/>
              </a:endParaRPr>
            </a:p>
          </p:txBody>
        </p:sp>
      </p:grpSp>
      <p:grpSp>
        <p:nvGrpSpPr>
          <p:cNvPr id="61" name="Group 11"/>
          <p:cNvGrpSpPr/>
          <p:nvPr/>
        </p:nvGrpSpPr>
        <p:grpSpPr>
          <a:xfrm>
            <a:off x="-1010880" y="5691240"/>
            <a:ext cx="10442880" cy="2153880"/>
            <a:chOff x="-1010880" y="5691240"/>
            <a:chExt cx="10442880" cy="2153880"/>
          </a:xfrm>
        </p:grpSpPr>
        <p:sp>
          <p:nvSpPr>
            <p:cNvPr id="62" name="TextBox 12"/>
            <p:cNvSpPr/>
            <p:nvPr/>
          </p:nvSpPr>
          <p:spPr>
            <a:xfrm>
              <a:off x="-1010880" y="5691240"/>
              <a:ext cx="10442880" cy="1238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TextBox 13"/>
            <p:cNvSpPr/>
            <p:nvPr/>
          </p:nvSpPr>
          <p:spPr>
            <a:xfrm>
              <a:off x="-604080" y="7161120"/>
              <a:ext cx="9629280" cy="684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5389"/>
                </a:lnSpc>
                <a:buNone/>
              </a:pPr>
              <a:r>
                <a:rPr b="0" lang="en-US" sz="4490" spc="897" strike="noStrike">
                  <a:solidFill>
                    <a:srgbClr val="000000"/>
                  </a:solidFill>
                  <a:latin typeface="Glacial Indifference"/>
                </a:rPr>
                <a:t>psicologia das cores</a:t>
              </a:r>
              <a:endParaRPr b="0" lang="pt-BR" sz="449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3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2"/>
          <p:cNvGrpSpPr/>
          <p:nvPr/>
        </p:nvGrpSpPr>
        <p:grpSpPr>
          <a:xfrm>
            <a:off x="7217640" y="236520"/>
            <a:ext cx="10740240" cy="9813600"/>
            <a:chOff x="7217640" y="236520"/>
            <a:chExt cx="10740240" cy="9813600"/>
          </a:xfrm>
        </p:grpSpPr>
        <p:sp>
          <p:nvSpPr>
            <p:cNvPr id="65" name="Freeform 3"/>
            <p:cNvSpPr/>
            <p:nvPr/>
          </p:nvSpPr>
          <p:spPr>
            <a:xfrm>
              <a:off x="7217640" y="236520"/>
              <a:ext cx="10740240" cy="9813600"/>
            </a:xfrm>
            <a:custGeom>
              <a:avLst/>
              <a:gdLst/>
              <a:ahLst/>
              <a:rect l="l" t="t" r="r" b="b"/>
              <a:pathLst>
                <a:path w="8592441" h="7851218">
                  <a:moveTo>
                    <a:pt x="8467981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467981" y="0"/>
                  </a:lnTo>
                  <a:cubicBezTo>
                    <a:pt x="8536561" y="0"/>
                    <a:pt x="8592441" y="55880"/>
                    <a:pt x="8592441" y="124460"/>
                  </a:cubicBezTo>
                  <a:lnTo>
                    <a:pt x="8592441" y="7726759"/>
                  </a:lnTo>
                  <a:cubicBezTo>
                    <a:pt x="8592441" y="7795339"/>
                    <a:pt x="8536561" y="7851218"/>
                    <a:pt x="8467981" y="785121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6" name="Group 4"/>
          <p:cNvGrpSpPr/>
          <p:nvPr/>
        </p:nvGrpSpPr>
        <p:grpSpPr>
          <a:xfrm>
            <a:off x="7753320" y="1197360"/>
            <a:ext cx="8467200" cy="6805440"/>
            <a:chOff x="7753320" y="1197360"/>
            <a:chExt cx="8467200" cy="6805440"/>
          </a:xfrm>
        </p:grpSpPr>
        <p:sp>
          <p:nvSpPr>
            <p:cNvPr id="67" name="Freeform 5"/>
            <p:cNvSpPr/>
            <p:nvPr/>
          </p:nvSpPr>
          <p:spPr>
            <a:xfrm>
              <a:off x="7753320" y="1197360"/>
              <a:ext cx="8467200" cy="5117760"/>
            </a:xfrm>
            <a:custGeom>
              <a:avLst/>
              <a:gdLst/>
              <a:ah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Freeform 6"/>
            <p:cNvSpPr/>
            <p:nvPr/>
          </p:nvSpPr>
          <p:spPr>
            <a:xfrm>
              <a:off x="7753320" y="6316560"/>
              <a:ext cx="8467200" cy="788760"/>
            </a:xfrm>
            <a:custGeom>
              <a:avLst/>
              <a:gdLst/>
              <a:ah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Freeform 7"/>
            <p:cNvSpPr/>
            <p:nvPr/>
          </p:nvSpPr>
          <p:spPr>
            <a:xfrm>
              <a:off x="10508040" y="7106040"/>
              <a:ext cx="2954520" cy="896760"/>
            </a:xfrm>
            <a:custGeom>
              <a:avLst/>
              <a:gdLst/>
              <a:ah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Freeform 8"/>
            <p:cNvSpPr/>
            <p:nvPr/>
          </p:nvSpPr>
          <p:spPr>
            <a:xfrm>
              <a:off x="8110440" y="1597680"/>
              <a:ext cx="7741440" cy="4348800"/>
            </a:xfrm>
            <a:custGeom>
              <a:avLst/>
              <a:gdLst/>
              <a:ahLst/>
              <a:rect l="l" t="t" r="r" b="b"/>
              <a:pathLst>
                <a:path w="6827520" h="383540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1" name="Group 9"/>
          <p:cNvGrpSpPr/>
          <p:nvPr/>
        </p:nvGrpSpPr>
        <p:grpSpPr>
          <a:xfrm>
            <a:off x="14004360" y="4804200"/>
            <a:ext cx="2651400" cy="5244840"/>
            <a:chOff x="14004360" y="4804200"/>
            <a:chExt cx="2651400" cy="5244840"/>
          </a:xfrm>
        </p:grpSpPr>
        <p:sp>
          <p:nvSpPr>
            <p:cNvPr id="72" name="Freeform 10"/>
            <p:cNvSpPr/>
            <p:nvPr/>
          </p:nvSpPr>
          <p:spPr>
            <a:xfrm>
              <a:off x="14058360" y="4829760"/>
              <a:ext cx="2543040" cy="5193360"/>
            </a:xfrm>
            <a:custGeom>
              <a:avLst/>
              <a:gdLst/>
              <a:ah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Freeform 11"/>
            <p:cNvSpPr/>
            <p:nvPr/>
          </p:nvSpPr>
          <p:spPr>
            <a:xfrm>
              <a:off x="14191920" y="4962240"/>
              <a:ext cx="2278440" cy="4934880"/>
            </a:xfrm>
            <a:custGeom>
              <a:avLst/>
              <a:gdLst/>
              <a:ah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Freeform 12"/>
            <p:cNvSpPr/>
            <p:nvPr/>
          </p:nvSpPr>
          <p:spPr>
            <a:xfrm>
              <a:off x="15139440" y="5004720"/>
              <a:ext cx="351720" cy="43200"/>
            </a:xfrm>
            <a:custGeom>
              <a:avLst/>
              <a:gdLst/>
              <a:ah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Freeform 13"/>
            <p:cNvSpPr/>
            <p:nvPr/>
          </p:nvSpPr>
          <p:spPr>
            <a:xfrm>
              <a:off x="15601680" y="4994280"/>
              <a:ext cx="66960" cy="64080"/>
            </a:xfrm>
            <a:custGeom>
              <a:avLst/>
              <a:gdLst/>
              <a:ah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Freeform 14"/>
            <p:cNvSpPr/>
            <p:nvPr/>
          </p:nvSpPr>
          <p:spPr>
            <a:xfrm>
              <a:off x="14004360" y="5498280"/>
              <a:ext cx="28080" cy="215640"/>
            </a:xfrm>
            <a:custGeom>
              <a:avLst/>
              <a:gdLst/>
              <a:ah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Freeform 15"/>
            <p:cNvSpPr/>
            <p:nvPr/>
          </p:nvSpPr>
          <p:spPr>
            <a:xfrm>
              <a:off x="14004360" y="5874840"/>
              <a:ext cx="28080" cy="389160"/>
            </a:xfrm>
            <a:custGeom>
              <a:avLst/>
              <a:gdLst/>
              <a:ah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Freeform 16"/>
            <p:cNvSpPr/>
            <p:nvPr/>
          </p:nvSpPr>
          <p:spPr>
            <a:xfrm>
              <a:off x="14004360" y="6348960"/>
              <a:ext cx="28080" cy="390240"/>
            </a:xfrm>
            <a:custGeom>
              <a:avLst/>
              <a:gdLst/>
              <a:ah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Freeform 17"/>
            <p:cNvSpPr/>
            <p:nvPr/>
          </p:nvSpPr>
          <p:spPr>
            <a:xfrm>
              <a:off x="16627680" y="6003360"/>
              <a:ext cx="28080" cy="625680"/>
            </a:xfrm>
            <a:custGeom>
              <a:avLst/>
              <a:gdLst/>
              <a:ah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Freeform 18"/>
            <p:cNvSpPr/>
            <p:nvPr/>
          </p:nvSpPr>
          <p:spPr>
            <a:xfrm>
              <a:off x="14032800" y="4804200"/>
              <a:ext cx="2594520" cy="5244840"/>
            </a:xfrm>
            <a:custGeom>
              <a:avLst/>
              <a:gdLst/>
              <a:ah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1" name="Group 19"/>
          <p:cNvGrpSpPr/>
          <p:nvPr/>
        </p:nvGrpSpPr>
        <p:grpSpPr>
          <a:xfrm>
            <a:off x="315720" y="1153080"/>
            <a:ext cx="9061920" cy="2278440"/>
            <a:chOff x="315720" y="1153080"/>
            <a:chExt cx="9061920" cy="2278440"/>
          </a:xfrm>
        </p:grpSpPr>
        <p:sp>
          <p:nvSpPr>
            <p:cNvPr id="82" name="TextBox 20"/>
            <p:cNvSpPr/>
            <p:nvPr/>
          </p:nvSpPr>
          <p:spPr>
            <a:xfrm>
              <a:off x="315720" y="2825280"/>
              <a:ext cx="8274240" cy="606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TextBox 21"/>
            <p:cNvSpPr/>
            <p:nvPr/>
          </p:nvSpPr>
          <p:spPr>
            <a:xfrm>
              <a:off x="315720" y="1153080"/>
              <a:ext cx="9061920" cy="92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ts val="7271"/>
                </a:lnSpc>
                <a:buNone/>
              </a:pPr>
              <a:r>
                <a:rPr b="0" lang="en-US" sz="6060" spc="-1" strike="noStrike">
                  <a:solidFill>
                    <a:srgbClr val="0e2c4b"/>
                  </a:solidFill>
                  <a:latin typeface="Muli Ultra-Bold"/>
                </a:rPr>
                <a:t>Biblioteca UniAlfa</a:t>
              </a:r>
              <a:endParaRPr b="0" lang="pt-BR" sz="6060" spc="-1" strike="noStrike">
                <a:latin typeface="Arial"/>
              </a:endParaRPr>
            </a:p>
          </p:txBody>
        </p:sp>
      </p:grpSp>
      <p:grpSp>
        <p:nvGrpSpPr>
          <p:cNvPr id="84" name="Group 22"/>
          <p:cNvGrpSpPr/>
          <p:nvPr/>
        </p:nvGrpSpPr>
        <p:grpSpPr>
          <a:xfrm>
            <a:off x="-69480" y="3225240"/>
            <a:ext cx="7535160" cy="5204160"/>
            <a:chOff x="-69480" y="3225240"/>
            <a:chExt cx="7535160" cy="5204160"/>
          </a:xfrm>
        </p:grpSpPr>
        <p:sp>
          <p:nvSpPr>
            <p:cNvPr id="85" name="TextBox 23"/>
            <p:cNvSpPr/>
            <p:nvPr/>
          </p:nvSpPr>
          <p:spPr>
            <a:xfrm>
              <a:off x="1203120" y="7616160"/>
              <a:ext cx="4989960" cy="8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3203"/>
                </a:lnSpc>
                <a:buNone/>
              </a:pPr>
              <a:r>
                <a:rPr b="0" lang="en-US" sz="2290" spc="287" strike="noStrike">
                  <a:solidFill>
                    <a:srgbClr val="000000"/>
                  </a:solidFill>
                  <a:latin typeface="Glacial Indifference"/>
                </a:rPr>
                <a:t>UTILIZADO PHP E BOOTSTRAP</a:t>
              </a:r>
              <a:endParaRPr b="0" lang="pt-BR" sz="2290" spc="-1" strike="noStrike">
                <a:latin typeface="Arial"/>
              </a:endParaRPr>
            </a:p>
          </p:txBody>
        </p:sp>
        <p:sp>
          <p:nvSpPr>
            <p:cNvPr id="86" name="TextBox 24"/>
            <p:cNvSpPr/>
            <p:nvPr/>
          </p:nvSpPr>
          <p:spPr>
            <a:xfrm>
              <a:off x="-69480" y="3225240"/>
              <a:ext cx="7535160" cy="4596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6032"/>
                </a:lnSpc>
                <a:buNone/>
              </a:pPr>
              <a:r>
                <a:rPr b="0" lang="en-US" sz="4610" spc="89" strike="noStrike">
                  <a:solidFill>
                    <a:srgbClr val="000000"/>
                  </a:solidFill>
                  <a:latin typeface="Glacial Indifference"/>
                </a:rPr>
                <a:t>A biblioteca foi feita para ser utilizada em qualquer dispositivo móvel, para a facilidade do aluno de poder acessar onde quiser. </a:t>
              </a:r>
              <a:endParaRPr b="0" lang="pt-BR" sz="461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3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utoShape 2"/>
          <p:cNvSpPr/>
          <p:nvPr/>
        </p:nvSpPr>
        <p:spPr>
          <a:xfrm>
            <a:off x="9448560" y="3502800"/>
            <a:ext cx="7638120" cy="360"/>
          </a:xfrm>
          <a:prstGeom prst="line">
            <a:avLst/>
          </a:prstGeom>
          <a:ln cap="rnd" w="76200">
            <a:solidFill>
              <a:srgbClr val="f2f3f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AutoShape 3"/>
          <p:cNvSpPr/>
          <p:nvPr/>
        </p:nvSpPr>
        <p:spPr>
          <a:xfrm>
            <a:off x="9448560" y="6707520"/>
            <a:ext cx="7638120" cy="360"/>
          </a:xfrm>
          <a:prstGeom prst="line">
            <a:avLst/>
          </a:prstGeom>
          <a:ln cap="rnd" w="76200">
            <a:solidFill>
              <a:srgbClr val="f2f3f4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89" name="Group 4"/>
          <p:cNvGrpSpPr/>
          <p:nvPr/>
        </p:nvGrpSpPr>
        <p:grpSpPr>
          <a:xfrm>
            <a:off x="6408360" y="8736840"/>
            <a:ext cx="145800" cy="217440"/>
            <a:chOff x="6408360" y="8736840"/>
            <a:chExt cx="145800" cy="217440"/>
          </a:xfrm>
        </p:grpSpPr>
        <p:sp>
          <p:nvSpPr>
            <p:cNvPr id="90" name="Freeform 5"/>
            <p:cNvSpPr/>
            <p:nvPr/>
          </p:nvSpPr>
          <p:spPr>
            <a:xfrm rot="16200000">
              <a:off x="6372360" y="8772480"/>
              <a:ext cx="217440" cy="145800"/>
            </a:xfrm>
            <a:custGeom>
              <a:avLst/>
              <a:gdLst/>
              <a:ah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1" name="Freeform 6"/>
          <p:cNvSpPr/>
          <p:nvPr/>
        </p:nvSpPr>
        <p:spPr>
          <a:xfrm>
            <a:off x="195840" y="689760"/>
            <a:ext cx="17896320" cy="9258120"/>
          </a:xfrm>
          <a:custGeom>
            <a:avLst/>
            <a:gdLst/>
            <a:ahLst/>
            <a:rect l="l" t="t" r="r" b="b"/>
            <a:pathLst>
              <a:path w="17896623" h="9258300">
                <a:moveTo>
                  <a:pt x="0" y="0"/>
                </a:moveTo>
                <a:lnTo>
                  <a:pt x="17896624" y="0"/>
                </a:lnTo>
                <a:lnTo>
                  <a:pt x="1789662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AutoShape 2"/>
          <p:cNvSpPr/>
          <p:nvPr/>
        </p:nvSpPr>
        <p:spPr>
          <a:xfrm>
            <a:off x="272880" y="681840"/>
            <a:ext cx="17115120" cy="360"/>
          </a:xfrm>
          <a:prstGeom prst="line">
            <a:avLst/>
          </a:prstGeom>
          <a:ln w="47625">
            <a:solidFill>
              <a:srgbClr val="33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93" name="Group 3"/>
          <p:cNvGrpSpPr/>
          <p:nvPr/>
        </p:nvGrpSpPr>
        <p:grpSpPr>
          <a:xfrm>
            <a:off x="274320" y="396720"/>
            <a:ext cx="517320" cy="519480"/>
            <a:chOff x="274320" y="396720"/>
            <a:chExt cx="517320" cy="519480"/>
          </a:xfrm>
        </p:grpSpPr>
        <p:sp>
          <p:nvSpPr>
            <p:cNvPr id="94" name="Freeform 4"/>
            <p:cNvSpPr/>
            <p:nvPr/>
          </p:nvSpPr>
          <p:spPr>
            <a:xfrm>
              <a:off x="274320" y="396720"/>
              <a:ext cx="517320" cy="51948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3333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" name="TextBox 5"/>
            <p:cNvSpPr/>
            <p:nvPr/>
          </p:nvSpPr>
          <p:spPr>
            <a:xfrm>
              <a:off x="321840" y="445680"/>
              <a:ext cx="421920" cy="42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6" name="TextBox 6"/>
          <p:cNvSpPr/>
          <p:nvPr/>
        </p:nvSpPr>
        <p:spPr>
          <a:xfrm>
            <a:off x="273240" y="1104840"/>
            <a:ext cx="4239000" cy="29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36"/>
              </a:lnSpc>
              <a:buNone/>
            </a:pPr>
            <a:r>
              <a:rPr b="0" lang="en-US" sz="2230" spc="1" strike="noStrike">
                <a:solidFill>
                  <a:srgbClr val="333333"/>
                </a:solidFill>
                <a:latin typeface="Helios Condensed"/>
              </a:rPr>
              <a:t>Os usuários estão sendo representados pelo Cloud com o nome de internet, que para terem acesso à rede, eles precisam passar por um firewall.</a:t>
            </a:r>
            <a:endParaRPr b="0" lang="pt-BR" sz="2230" spc="-1" strike="noStrike">
              <a:latin typeface="Arial"/>
            </a:endParaRPr>
          </a:p>
          <a:p>
            <a:pPr>
              <a:lnSpc>
                <a:spcPts val="3336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97" name="TextBox 7"/>
          <p:cNvSpPr/>
          <p:nvPr/>
        </p:nvSpPr>
        <p:spPr>
          <a:xfrm>
            <a:off x="4865040" y="1104840"/>
            <a:ext cx="4239000" cy="25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36"/>
              </a:lnSpc>
              <a:buNone/>
            </a:pPr>
            <a:r>
              <a:rPr b="0" lang="en-US" sz="2230" spc="1" strike="noStrike">
                <a:solidFill>
                  <a:srgbClr val="333333"/>
                </a:solidFill>
                <a:latin typeface="Helios Condensed"/>
              </a:rPr>
              <a:t>Firewall basicamente é um filtro, que examina os pacotes de dados que entram e saem da rede e decide se eles devem ser permitidos ou bloqueados.</a:t>
            </a:r>
            <a:endParaRPr b="0" lang="pt-BR" sz="2230" spc="-1" strike="noStrike">
              <a:latin typeface="Arial"/>
            </a:endParaRPr>
          </a:p>
        </p:txBody>
      </p:sp>
      <p:sp>
        <p:nvSpPr>
          <p:cNvPr id="98" name="TextBox 8"/>
          <p:cNvSpPr/>
          <p:nvPr/>
        </p:nvSpPr>
        <p:spPr>
          <a:xfrm>
            <a:off x="9456840" y="1104840"/>
            <a:ext cx="4239000" cy="25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36"/>
              </a:lnSpc>
              <a:buNone/>
            </a:pPr>
            <a:r>
              <a:rPr b="0" lang="en-US" sz="2230" spc="1" strike="noStrike">
                <a:solidFill>
                  <a:srgbClr val="333333"/>
                </a:solidFill>
                <a:latin typeface="Helios Condensed"/>
              </a:rPr>
              <a:t>O “switch servidores” é o ponto central para o tráfego de rede,  ele permite a comunicação entre os servidores, PCs e outros dispositivos conectados a ele.</a:t>
            </a:r>
            <a:endParaRPr b="0" lang="pt-BR" sz="2230" spc="-1" strike="noStrike">
              <a:latin typeface="Arial"/>
            </a:endParaRPr>
          </a:p>
        </p:txBody>
      </p:sp>
      <p:sp>
        <p:nvSpPr>
          <p:cNvPr id="99" name="TextBox 9"/>
          <p:cNvSpPr/>
          <p:nvPr/>
        </p:nvSpPr>
        <p:spPr>
          <a:xfrm>
            <a:off x="14048640" y="1104840"/>
            <a:ext cx="4239000" cy="29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36"/>
              </a:lnSpc>
              <a:buNone/>
            </a:pPr>
            <a:r>
              <a:rPr b="0" lang="en-US" sz="2230" spc="1" strike="noStrike">
                <a:solidFill>
                  <a:srgbClr val="333333"/>
                </a:solidFill>
                <a:latin typeface="Helios Condensed"/>
              </a:rPr>
              <a:t>Cloundnary é uma plataforma de gerenciamento de mídia baseada em nuvem, ele armazena as imagens dos livros que foram enviadas pela aplicação responsável pela gestão da biblioteca.</a:t>
            </a:r>
            <a:endParaRPr b="0" lang="pt-BR" sz="2230" spc="-1" strike="noStrike">
              <a:latin typeface="Arial"/>
            </a:endParaRPr>
          </a:p>
        </p:txBody>
      </p:sp>
      <p:grpSp>
        <p:nvGrpSpPr>
          <p:cNvPr id="100" name="Group 10"/>
          <p:cNvGrpSpPr/>
          <p:nvPr/>
        </p:nvGrpSpPr>
        <p:grpSpPr>
          <a:xfrm>
            <a:off x="4606200" y="396720"/>
            <a:ext cx="517320" cy="519480"/>
            <a:chOff x="4606200" y="396720"/>
            <a:chExt cx="517320" cy="519480"/>
          </a:xfrm>
        </p:grpSpPr>
        <p:sp>
          <p:nvSpPr>
            <p:cNvPr id="101" name="Freeform 11"/>
            <p:cNvSpPr/>
            <p:nvPr/>
          </p:nvSpPr>
          <p:spPr>
            <a:xfrm>
              <a:off x="4606200" y="396720"/>
              <a:ext cx="517320" cy="51948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3333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2" name="TextBox 12"/>
            <p:cNvSpPr/>
            <p:nvPr/>
          </p:nvSpPr>
          <p:spPr>
            <a:xfrm>
              <a:off x="4653720" y="445680"/>
              <a:ext cx="421920" cy="42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3" name="Group 13"/>
          <p:cNvGrpSpPr/>
          <p:nvPr/>
        </p:nvGrpSpPr>
        <p:grpSpPr>
          <a:xfrm>
            <a:off x="9457920" y="396720"/>
            <a:ext cx="517320" cy="519480"/>
            <a:chOff x="9457920" y="396720"/>
            <a:chExt cx="517320" cy="519480"/>
          </a:xfrm>
        </p:grpSpPr>
        <p:sp>
          <p:nvSpPr>
            <p:cNvPr id="104" name="Freeform 14"/>
            <p:cNvSpPr/>
            <p:nvPr/>
          </p:nvSpPr>
          <p:spPr>
            <a:xfrm>
              <a:off x="9457920" y="396720"/>
              <a:ext cx="517320" cy="51948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3333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TextBox 15"/>
            <p:cNvSpPr/>
            <p:nvPr/>
          </p:nvSpPr>
          <p:spPr>
            <a:xfrm>
              <a:off x="9505440" y="445680"/>
              <a:ext cx="421920" cy="42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6" name="Group 16"/>
          <p:cNvGrpSpPr/>
          <p:nvPr/>
        </p:nvGrpSpPr>
        <p:grpSpPr>
          <a:xfrm>
            <a:off x="14049720" y="396720"/>
            <a:ext cx="517320" cy="519480"/>
            <a:chOff x="14049720" y="396720"/>
            <a:chExt cx="517320" cy="519480"/>
          </a:xfrm>
        </p:grpSpPr>
        <p:sp>
          <p:nvSpPr>
            <p:cNvPr id="107" name="Freeform 17"/>
            <p:cNvSpPr/>
            <p:nvPr/>
          </p:nvSpPr>
          <p:spPr>
            <a:xfrm>
              <a:off x="14049720" y="396720"/>
              <a:ext cx="517320" cy="51948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3333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TextBox 18"/>
            <p:cNvSpPr/>
            <p:nvPr/>
          </p:nvSpPr>
          <p:spPr>
            <a:xfrm>
              <a:off x="14097240" y="445680"/>
              <a:ext cx="421920" cy="42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9" name="AutoShape 19"/>
          <p:cNvSpPr/>
          <p:nvPr/>
        </p:nvSpPr>
        <p:spPr>
          <a:xfrm>
            <a:off x="164880" y="4859640"/>
            <a:ext cx="17115120" cy="360"/>
          </a:xfrm>
          <a:prstGeom prst="line">
            <a:avLst/>
          </a:prstGeom>
          <a:ln w="47625">
            <a:solidFill>
              <a:srgbClr val="33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10" name="Group 20"/>
          <p:cNvGrpSpPr/>
          <p:nvPr/>
        </p:nvGrpSpPr>
        <p:grpSpPr>
          <a:xfrm>
            <a:off x="360000" y="4340520"/>
            <a:ext cx="517320" cy="519480"/>
            <a:chOff x="360000" y="4340520"/>
            <a:chExt cx="517320" cy="519480"/>
          </a:xfrm>
        </p:grpSpPr>
        <p:sp>
          <p:nvSpPr>
            <p:cNvPr id="111" name="Freeform 21"/>
            <p:cNvSpPr/>
            <p:nvPr/>
          </p:nvSpPr>
          <p:spPr>
            <a:xfrm>
              <a:off x="360000" y="4340520"/>
              <a:ext cx="517320" cy="51948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3333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TextBox 22"/>
            <p:cNvSpPr/>
            <p:nvPr/>
          </p:nvSpPr>
          <p:spPr>
            <a:xfrm>
              <a:off x="407520" y="4389120"/>
              <a:ext cx="421920" cy="42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3" name="TextBox 23"/>
          <p:cNvSpPr/>
          <p:nvPr/>
        </p:nvSpPr>
        <p:spPr>
          <a:xfrm>
            <a:off x="360000" y="5400000"/>
            <a:ext cx="4239000" cy="338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36"/>
              </a:lnSpc>
              <a:buNone/>
            </a:pPr>
            <a:r>
              <a:rPr b="0" lang="en-US" sz="2230" spc="1" strike="noStrike">
                <a:solidFill>
                  <a:srgbClr val="333333"/>
                </a:solidFill>
                <a:latin typeface="Helios Condensed"/>
              </a:rPr>
              <a:t>O servidor Windows armazena todos os tipos de informação e fornece serviços para os usuários. Toda sexta-feira as 23:00 hrs, o servidor faz um backup, e esse backup fica armazenado no servidor de backup.</a:t>
            </a:r>
            <a:endParaRPr b="0" lang="pt-BR" sz="2230" spc="-1" strike="noStrike">
              <a:latin typeface="Arial"/>
            </a:endParaRPr>
          </a:p>
        </p:txBody>
      </p:sp>
      <p:sp>
        <p:nvSpPr>
          <p:cNvPr id="114" name="TextBox 24"/>
          <p:cNvSpPr/>
          <p:nvPr/>
        </p:nvSpPr>
        <p:spPr>
          <a:xfrm>
            <a:off x="4761000" y="4995720"/>
            <a:ext cx="4239000" cy="50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36"/>
              </a:lnSpc>
              <a:buNone/>
            </a:pPr>
            <a:r>
              <a:rPr b="0" lang="en-US" sz="2230" spc="1" strike="noStrike">
                <a:solidFill>
                  <a:srgbClr val="333333"/>
                </a:solidFill>
                <a:latin typeface="Helios Condensed"/>
              </a:rPr>
              <a:t>Os PCs privados são maquinas apenas de uso interno, acessíveis para funcionários e administradores autorizados, esses PCs fazem uma conexão direta com o servidor, por isso ficam conectados no mesmo switch que os servidores, tanto por desempenho quanto por segurança.</a:t>
            </a:r>
            <a:endParaRPr b="0" lang="pt-BR" sz="2230" spc="-1" strike="noStrike">
              <a:latin typeface="Arial"/>
            </a:endParaRPr>
          </a:p>
        </p:txBody>
      </p:sp>
      <p:sp>
        <p:nvSpPr>
          <p:cNvPr id="115" name="TextBox 25"/>
          <p:cNvSpPr/>
          <p:nvPr/>
        </p:nvSpPr>
        <p:spPr>
          <a:xfrm>
            <a:off x="9540000" y="5220000"/>
            <a:ext cx="4239000" cy="423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36"/>
              </a:lnSpc>
              <a:buNone/>
            </a:pPr>
            <a:r>
              <a:rPr b="0" lang="en-US" sz="2230" spc="1" strike="noStrike">
                <a:solidFill>
                  <a:srgbClr val="333333"/>
                </a:solidFill>
                <a:latin typeface="Helios Condensed"/>
              </a:rPr>
              <a:t>O “Switch Wi-fi” é usado para segmentar a rede em duas partes: uma para os alunos e outra privada para os professores e diretores. Essa segmentação ajuda a controlar o acesso e a separar as atividades da rede entre diferentes grupos de usuários.</a:t>
            </a:r>
            <a:endParaRPr b="0" lang="pt-BR" sz="2230" spc="-1" strike="noStrike">
              <a:latin typeface="Arial"/>
            </a:endParaRPr>
          </a:p>
        </p:txBody>
      </p:sp>
      <p:sp>
        <p:nvSpPr>
          <p:cNvPr id="116" name="TextBox 26"/>
          <p:cNvSpPr/>
          <p:nvPr/>
        </p:nvSpPr>
        <p:spPr>
          <a:xfrm>
            <a:off x="14049000" y="5400000"/>
            <a:ext cx="4239000" cy="338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36"/>
              </a:lnSpc>
              <a:buNone/>
            </a:pPr>
            <a:r>
              <a:rPr b="0" lang="en-US" sz="2230" spc="1" strike="noStrike">
                <a:solidFill>
                  <a:srgbClr val="333333"/>
                </a:solidFill>
                <a:latin typeface="Helios Condensed"/>
              </a:rPr>
              <a:t>Um roteador é dedicado aos alunos, permitindo que eles acessem os recursos apropriados da biblioteca, enquanto o outro roteador é privado e fornece acesso a recursos específicos para professores e diretores</a:t>
            </a:r>
            <a:endParaRPr b="0" lang="pt-BR" sz="2230" spc="-1" strike="noStrike">
              <a:latin typeface="Arial"/>
            </a:endParaRPr>
          </a:p>
        </p:txBody>
      </p:sp>
      <p:grpSp>
        <p:nvGrpSpPr>
          <p:cNvPr id="117" name="Group 27"/>
          <p:cNvGrpSpPr/>
          <p:nvPr/>
        </p:nvGrpSpPr>
        <p:grpSpPr>
          <a:xfrm>
            <a:off x="4680000" y="4320000"/>
            <a:ext cx="517320" cy="519480"/>
            <a:chOff x="4680000" y="4320000"/>
            <a:chExt cx="517320" cy="519480"/>
          </a:xfrm>
        </p:grpSpPr>
        <p:sp>
          <p:nvSpPr>
            <p:cNvPr id="118" name="Freeform 28"/>
            <p:cNvSpPr/>
            <p:nvPr/>
          </p:nvSpPr>
          <p:spPr>
            <a:xfrm>
              <a:off x="4680000" y="4320000"/>
              <a:ext cx="517320" cy="51948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3333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TextBox 29"/>
            <p:cNvSpPr/>
            <p:nvPr/>
          </p:nvSpPr>
          <p:spPr>
            <a:xfrm>
              <a:off x="4727520" y="4368600"/>
              <a:ext cx="421920" cy="42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0" name="Group 30"/>
          <p:cNvGrpSpPr/>
          <p:nvPr/>
        </p:nvGrpSpPr>
        <p:grpSpPr>
          <a:xfrm>
            <a:off x="9531720" y="4790520"/>
            <a:ext cx="517320" cy="48960"/>
            <a:chOff x="9531720" y="4790520"/>
            <a:chExt cx="517320" cy="48960"/>
          </a:xfrm>
        </p:grpSpPr>
        <p:sp>
          <p:nvSpPr>
            <p:cNvPr id="121" name="Freeform 31"/>
            <p:cNvSpPr/>
            <p:nvPr/>
          </p:nvSpPr>
          <p:spPr>
            <a:xfrm>
              <a:off x="9531720" y="4790520"/>
              <a:ext cx="517320" cy="4896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3333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" name="TextBox 32"/>
            <p:cNvSpPr/>
            <p:nvPr/>
          </p:nvSpPr>
          <p:spPr>
            <a:xfrm>
              <a:off x="9579240" y="4795200"/>
              <a:ext cx="421920" cy="39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3" name="Group 33"/>
          <p:cNvGrpSpPr/>
          <p:nvPr/>
        </p:nvGrpSpPr>
        <p:grpSpPr>
          <a:xfrm>
            <a:off x="14079960" y="4520520"/>
            <a:ext cx="469440" cy="519480"/>
            <a:chOff x="14079960" y="4520520"/>
            <a:chExt cx="469440" cy="519480"/>
          </a:xfrm>
        </p:grpSpPr>
        <p:sp>
          <p:nvSpPr>
            <p:cNvPr id="124" name="Freeform 34"/>
            <p:cNvSpPr/>
            <p:nvPr/>
          </p:nvSpPr>
          <p:spPr>
            <a:xfrm>
              <a:off x="14079960" y="4520520"/>
              <a:ext cx="469440" cy="51948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3333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" name="TextBox 35"/>
            <p:cNvSpPr/>
            <p:nvPr/>
          </p:nvSpPr>
          <p:spPr>
            <a:xfrm>
              <a:off x="14123160" y="4569120"/>
              <a:ext cx="382680" cy="42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6" name="Group 1"/>
          <p:cNvGrpSpPr/>
          <p:nvPr/>
        </p:nvGrpSpPr>
        <p:grpSpPr>
          <a:xfrm>
            <a:off x="9610560" y="4500000"/>
            <a:ext cx="469440" cy="519480"/>
            <a:chOff x="9610560" y="4500000"/>
            <a:chExt cx="469440" cy="519480"/>
          </a:xfrm>
        </p:grpSpPr>
        <p:sp>
          <p:nvSpPr>
            <p:cNvPr id="127" name="Freeform 1"/>
            <p:cNvSpPr/>
            <p:nvPr/>
          </p:nvSpPr>
          <p:spPr>
            <a:xfrm>
              <a:off x="9610560" y="4500000"/>
              <a:ext cx="469440" cy="51948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3333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" name="TextBox 1"/>
            <p:cNvSpPr/>
            <p:nvPr/>
          </p:nvSpPr>
          <p:spPr>
            <a:xfrm>
              <a:off x="9653760" y="4548600"/>
              <a:ext cx="382680" cy="42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2"/>
          <p:cNvGrpSpPr/>
          <p:nvPr/>
        </p:nvGrpSpPr>
        <p:grpSpPr>
          <a:xfrm>
            <a:off x="8556480" y="1820160"/>
            <a:ext cx="9731160" cy="7896240"/>
            <a:chOff x="8556480" y="1820160"/>
            <a:chExt cx="9731160" cy="7896240"/>
          </a:xfrm>
        </p:grpSpPr>
        <p:sp>
          <p:nvSpPr>
            <p:cNvPr id="130" name="Freeform 3"/>
            <p:cNvSpPr/>
            <p:nvPr/>
          </p:nvSpPr>
          <p:spPr>
            <a:xfrm>
              <a:off x="12255480" y="7623000"/>
              <a:ext cx="6032160" cy="2093400"/>
            </a:xfrm>
            <a:custGeom>
              <a:avLst/>
              <a:gdLst/>
              <a:ahLst/>
              <a:rect l="l" t="t" r="r" b="b"/>
              <a:pathLst>
                <a:path w="8043389" h="2791726">
                  <a:moveTo>
                    <a:pt x="0" y="0"/>
                  </a:moveTo>
                  <a:lnTo>
                    <a:pt x="8043389" y="0"/>
                  </a:lnTo>
                  <a:lnTo>
                    <a:pt x="8043389" y="2791726"/>
                  </a:lnTo>
                  <a:lnTo>
                    <a:pt x="0" y="2791726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>
                <a:alphaModFix amt="51000"/>
              </a:blip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" name="Freeform 4"/>
            <p:cNvSpPr/>
            <p:nvPr/>
          </p:nvSpPr>
          <p:spPr>
            <a:xfrm flipH="1">
              <a:off x="8556480" y="8203680"/>
              <a:ext cx="3698640" cy="1283400"/>
            </a:xfrm>
            <a:custGeom>
              <a:avLst/>
              <a:gdLst/>
              <a:ahLst/>
              <a:rect l="l" t="t" r="r" b="b"/>
              <a:pathLst>
                <a:path w="4931912" h="1711784">
                  <a:moveTo>
                    <a:pt x="4931912" y="0"/>
                  </a:moveTo>
                  <a:lnTo>
                    <a:pt x="0" y="0"/>
                  </a:lnTo>
                  <a:lnTo>
                    <a:pt x="0" y="1711785"/>
                  </a:lnTo>
                  <a:lnTo>
                    <a:pt x="4931912" y="1711785"/>
                  </a:lnTo>
                  <a:lnTo>
                    <a:pt x="4931912" y="0"/>
                  </a:lnTo>
                  <a:close/>
                </a:path>
              </a:pathLst>
            </a:custGeom>
            <a:blipFill rotWithShape="0">
              <a:blip r:embed="rId2">
                <a:alphaModFix amt="26000"/>
              </a:blip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32" name="Group 5"/>
            <p:cNvGrpSpPr/>
            <p:nvPr/>
          </p:nvGrpSpPr>
          <p:grpSpPr>
            <a:xfrm>
              <a:off x="9498600" y="1820160"/>
              <a:ext cx="6582960" cy="6612480"/>
              <a:chOff x="9498600" y="1820160"/>
              <a:chExt cx="6582960" cy="6612480"/>
            </a:xfrm>
          </p:grpSpPr>
          <p:sp>
            <p:nvSpPr>
              <p:cNvPr id="133" name="Freeform 6"/>
              <p:cNvSpPr/>
              <p:nvPr/>
            </p:nvSpPr>
            <p:spPr>
              <a:xfrm>
                <a:off x="9498600" y="1820160"/>
                <a:ext cx="6582960" cy="661248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eff9fd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34" name="Freeform 7"/>
            <p:cNvSpPr/>
            <p:nvPr/>
          </p:nvSpPr>
          <p:spPr>
            <a:xfrm>
              <a:off x="10027800" y="2543400"/>
              <a:ext cx="6696000" cy="6867720"/>
            </a:xfrm>
            <a:custGeom>
              <a:avLst/>
              <a:gdLst/>
              <a:ahLst/>
              <a:rect l="l" t="t" r="r" b="b"/>
              <a:pathLst>
                <a:path w="8928296" h="9157227">
                  <a:moveTo>
                    <a:pt x="0" y="0"/>
                  </a:moveTo>
                  <a:lnTo>
                    <a:pt x="8928296" y="0"/>
                  </a:lnTo>
                  <a:lnTo>
                    <a:pt x="8928296" y="9157226"/>
                  </a:lnTo>
                  <a:lnTo>
                    <a:pt x="0" y="9157226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5" name="TextBox 8"/>
          <p:cNvSpPr/>
          <p:nvPr/>
        </p:nvSpPr>
        <p:spPr>
          <a:xfrm>
            <a:off x="1028880" y="4172040"/>
            <a:ext cx="7256520" cy="19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7770"/>
              </a:lnSpc>
              <a:buNone/>
            </a:pPr>
            <a:r>
              <a:rPr b="0" lang="en-US" sz="6469" spc="-1" strike="noStrike">
                <a:solidFill>
                  <a:srgbClr val="0e2c4b"/>
                </a:solidFill>
                <a:latin typeface="Muli Ultra-Bold"/>
              </a:rPr>
              <a:t>Sistema Bibliotecario</a:t>
            </a:r>
            <a:endParaRPr b="0" lang="pt-BR" sz="6469" spc="-1" strike="noStrike">
              <a:latin typeface="Arial"/>
            </a:endParaRPr>
          </a:p>
        </p:txBody>
      </p:sp>
      <p:sp>
        <p:nvSpPr>
          <p:cNvPr id="136" name="TextBox 9"/>
          <p:cNvSpPr/>
          <p:nvPr/>
        </p:nvSpPr>
        <p:spPr>
          <a:xfrm>
            <a:off x="1028880" y="1077120"/>
            <a:ext cx="472500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59"/>
              </a:lnSpc>
              <a:buNone/>
            </a:pPr>
            <a:r>
              <a:rPr b="0" lang="en-US" sz="2800" spc="-1" strike="noStrike">
                <a:solidFill>
                  <a:srgbClr val="0e2c4b"/>
                </a:solidFill>
                <a:latin typeface="Muli"/>
              </a:rPr>
              <a:t>Frameworks em Java</a:t>
            </a:r>
            <a:endParaRPr b="0" lang="pt-B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3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Freeform 2"/>
          <p:cNvSpPr/>
          <p:nvPr/>
        </p:nvSpPr>
        <p:spPr>
          <a:xfrm>
            <a:off x="13970880" y="7410240"/>
            <a:ext cx="3287880" cy="1140840"/>
          </a:xfrm>
          <a:custGeom>
            <a:avLst/>
            <a:gdLst/>
            <a:ahLst/>
            <a:rect l="l" t="t" r="r" b="b"/>
            <a:pathLst>
              <a:path w="3288284" h="1141308">
                <a:moveTo>
                  <a:pt x="0" y="0"/>
                </a:moveTo>
                <a:lnTo>
                  <a:pt x="3288284" y="0"/>
                </a:lnTo>
                <a:lnTo>
                  <a:pt x="3288284" y="1141308"/>
                </a:lnTo>
                <a:lnTo>
                  <a:pt x="0" y="114130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>
              <a:alphaModFix amt="21000"/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38" name="Group 3"/>
          <p:cNvGrpSpPr/>
          <p:nvPr/>
        </p:nvGrpSpPr>
        <p:grpSpPr>
          <a:xfrm>
            <a:off x="3063960" y="2122920"/>
            <a:ext cx="12159720" cy="6040800"/>
            <a:chOff x="3063960" y="2122920"/>
            <a:chExt cx="12159720" cy="6040800"/>
          </a:xfrm>
        </p:grpSpPr>
        <p:sp>
          <p:nvSpPr>
            <p:cNvPr id="139" name="Freeform 4"/>
            <p:cNvSpPr/>
            <p:nvPr/>
          </p:nvSpPr>
          <p:spPr>
            <a:xfrm>
              <a:off x="3063960" y="2122920"/>
              <a:ext cx="12159720" cy="6040800"/>
            </a:xfrm>
            <a:custGeom>
              <a:avLst/>
              <a:gdLst/>
              <a:ahLst/>
              <a:rect l="l" t="t" r="r" b="b"/>
              <a:pathLst>
                <a:path w="9728074" h="4832840">
                  <a:moveTo>
                    <a:pt x="9603614" y="4832840"/>
                  </a:moveTo>
                  <a:lnTo>
                    <a:pt x="124460" y="4832840"/>
                  </a:lnTo>
                  <a:cubicBezTo>
                    <a:pt x="55880" y="4832840"/>
                    <a:pt x="0" y="4776960"/>
                    <a:pt x="0" y="47083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603614" y="0"/>
                  </a:lnTo>
                  <a:cubicBezTo>
                    <a:pt x="9672194" y="0"/>
                    <a:pt x="9728074" y="55880"/>
                    <a:pt x="9728074" y="124460"/>
                  </a:cubicBezTo>
                  <a:lnTo>
                    <a:pt x="9728074" y="4708380"/>
                  </a:lnTo>
                  <a:cubicBezTo>
                    <a:pt x="9728074" y="4776960"/>
                    <a:pt x="9672194" y="4832840"/>
                    <a:pt x="9603614" y="483284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0" name="Freeform 5"/>
          <p:cNvSpPr/>
          <p:nvPr/>
        </p:nvSpPr>
        <p:spPr>
          <a:xfrm flipH="1">
            <a:off x="13379040" y="5697720"/>
            <a:ext cx="2628000" cy="2635560"/>
          </a:xfrm>
          <a:custGeom>
            <a:avLst/>
            <a:gdLst/>
            <a:ahLst/>
            <a:rect l="l" t="t" r="r" b="b"/>
            <a:pathLst>
              <a:path w="2628231" h="2635783">
                <a:moveTo>
                  <a:pt x="2628231" y="0"/>
                </a:moveTo>
                <a:lnTo>
                  <a:pt x="0" y="0"/>
                </a:lnTo>
                <a:lnTo>
                  <a:pt x="0" y="2635783"/>
                </a:lnTo>
                <a:lnTo>
                  <a:pt x="2628231" y="2635783"/>
                </a:lnTo>
                <a:lnTo>
                  <a:pt x="2628231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41" name="Group 6"/>
          <p:cNvGrpSpPr/>
          <p:nvPr/>
        </p:nvGrpSpPr>
        <p:grpSpPr>
          <a:xfrm>
            <a:off x="4366440" y="3981240"/>
            <a:ext cx="9184680" cy="3368880"/>
            <a:chOff x="4366440" y="3981240"/>
            <a:chExt cx="9184680" cy="3368880"/>
          </a:xfrm>
        </p:grpSpPr>
        <p:sp>
          <p:nvSpPr>
            <p:cNvPr id="142" name="TextBox 7"/>
            <p:cNvSpPr/>
            <p:nvPr/>
          </p:nvSpPr>
          <p:spPr>
            <a:xfrm>
              <a:off x="4366440" y="3981240"/>
              <a:ext cx="9184680" cy="2313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9108"/>
                </a:lnSpc>
                <a:buNone/>
              </a:pPr>
              <a:r>
                <a:rPr b="0" lang="en-US" sz="7590" spc="-1" strike="noStrike">
                  <a:solidFill>
                    <a:srgbClr val="0e2c4b"/>
                  </a:solidFill>
                  <a:latin typeface="Muli Ultra-Bold"/>
                </a:rPr>
                <a:t>Vocês tem alguma pergunta?</a:t>
              </a:r>
              <a:endParaRPr b="0" lang="pt-BR" sz="7590" spc="-1" strike="noStrike">
                <a:latin typeface="Arial"/>
              </a:endParaRPr>
            </a:p>
          </p:txBody>
        </p:sp>
        <p:sp>
          <p:nvSpPr>
            <p:cNvPr id="143" name="TextBox 8"/>
            <p:cNvSpPr/>
            <p:nvPr/>
          </p:nvSpPr>
          <p:spPr>
            <a:xfrm>
              <a:off x="4366440" y="7020000"/>
              <a:ext cx="9184680" cy="330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4" name="Freeform 9"/>
          <p:cNvSpPr/>
          <p:nvPr/>
        </p:nvSpPr>
        <p:spPr>
          <a:xfrm>
            <a:off x="2469960" y="2784600"/>
            <a:ext cx="2223000" cy="771480"/>
          </a:xfrm>
          <a:custGeom>
            <a:avLst/>
            <a:gdLst/>
            <a:ahLst/>
            <a:rect l="l" t="t" r="r" b="b"/>
            <a:pathLst>
              <a:path w="2223383" h="771699">
                <a:moveTo>
                  <a:pt x="0" y="0"/>
                </a:moveTo>
                <a:lnTo>
                  <a:pt x="2223383" y="0"/>
                </a:lnTo>
                <a:lnTo>
                  <a:pt x="2223383" y="771699"/>
                </a:lnTo>
                <a:lnTo>
                  <a:pt x="0" y="771699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>
              <a:alphaModFix amt="21000"/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Freeform 10"/>
          <p:cNvSpPr/>
          <p:nvPr/>
        </p:nvSpPr>
        <p:spPr>
          <a:xfrm rot="20347800">
            <a:off x="2297160" y="1923840"/>
            <a:ext cx="2944800" cy="1144800"/>
          </a:xfrm>
          <a:custGeom>
            <a:avLst/>
            <a:gdLst/>
            <a:ahLst/>
            <a:rect l="l" t="t" r="r" b="b"/>
            <a:pathLst>
              <a:path w="2945311" h="1144990">
                <a:moveTo>
                  <a:pt x="0" y="0"/>
                </a:moveTo>
                <a:lnTo>
                  <a:pt x="2945311" y="0"/>
                </a:lnTo>
                <a:lnTo>
                  <a:pt x="2945311" y="1144990"/>
                </a:lnTo>
                <a:lnTo>
                  <a:pt x="0" y="114499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DAFnC-l3pSg</dc:identifier>
  <dc:language>pt-BR</dc:language>
  <cp:lastModifiedBy/>
  <dcterms:modified xsi:type="dcterms:W3CDTF">2023-06-27T17:05:43Z</dcterms:modified>
  <cp:revision>2</cp:revision>
  <dc:subject/>
  <dc:title>Azul Elementos 3D Apresentação de Tecnologia 5G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